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harpenSoften amount="-5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DE1474-3F5E-46F5-AB8A-AE176298FB10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31D43A-ABB9-4204-B899-E1924DAB646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6777318" cy="1731982"/>
          </a:xfrm>
        </p:spPr>
        <p:txBody>
          <a:bodyPr/>
          <a:lstStyle/>
          <a:p>
            <a:r>
              <a:rPr lang="hu-HU" sz="6000" dirty="0" smtClean="0"/>
              <a:t>Csongor és Tünde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Ősbemutató </a:t>
            </a:r>
          </a:p>
          <a:p>
            <a:r>
              <a:rPr lang="hu-HU" sz="3600" b="1" dirty="0" smtClean="0"/>
              <a:t>Paulay Ede rendezése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84139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880320" cy="530120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35896" y="326239"/>
            <a:ext cx="51125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Paulay Ede</a:t>
            </a:r>
          </a:p>
          <a:p>
            <a:r>
              <a:rPr lang="hu-HU" dirty="0"/>
              <a:t>színész, rendező, dramaturg, színészpedagógus, igazgató, </a:t>
            </a:r>
            <a:r>
              <a:rPr lang="hu-HU" dirty="0" smtClean="0"/>
              <a:t>fordító</a:t>
            </a:r>
          </a:p>
          <a:p>
            <a:endParaRPr lang="hu-HU" dirty="0" smtClean="0"/>
          </a:p>
          <a:p>
            <a:r>
              <a:rPr lang="hu-HU" dirty="0" smtClean="0"/>
              <a:t>1836</a:t>
            </a:r>
            <a:r>
              <a:rPr lang="hu-HU" dirty="0"/>
              <a:t>. március </a:t>
            </a:r>
            <a:r>
              <a:rPr lang="hu-HU" dirty="0" smtClean="0"/>
              <a:t>12</a:t>
            </a:r>
            <a:r>
              <a:rPr lang="hu-HU" dirty="0" smtClean="0"/>
              <a:t>-én született Tokajban.</a:t>
            </a:r>
          </a:p>
          <a:p>
            <a:r>
              <a:rPr lang="hu-HU" dirty="0"/>
              <a:t>1894. március 12-én, Budapesten hunyt </a:t>
            </a:r>
            <a:r>
              <a:rPr lang="hu-HU" dirty="0" smtClean="0"/>
              <a:t>el.</a:t>
            </a:r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Élete</a:t>
            </a:r>
            <a:r>
              <a:rPr lang="hu-HU" dirty="0" smtClean="0"/>
              <a:t>:</a:t>
            </a:r>
            <a:endParaRPr lang="hu-HU" dirty="0" smtClean="0"/>
          </a:p>
          <a:p>
            <a:r>
              <a:rPr lang="hu-HU" dirty="0" smtClean="0"/>
              <a:t>- 1852</a:t>
            </a:r>
            <a:r>
              <a:rPr lang="hu-HU" dirty="0" smtClean="0"/>
              <a:t>.-ben tanulmányait félbeszakítva álnéven Miskolcon lépett színpadra.</a:t>
            </a:r>
          </a:p>
          <a:p>
            <a:r>
              <a:rPr lang="hu-HU" dirty="0" smtClean="0"/>
              <a:t>-1854. Saját néven Láng Boldizsár Társulatának tagja.</a:t>
            </a:r>
          </a:p>
          <a:p>
            <a:r>
              <a:rPr lang="hu-HU" dirty="0" smtClean="0"/>
              <a:t>-1884-től főigazgató a Nemzeti Színházban.</a:t>
            </a:r>
          </a:p>
          <a:p>
            <a:r>
              <a:rPr lang="hu-HU" dirty="0" smtClean="0"/>
              <a:t>- Paulay igazgatása alatt volt a Nemzeti Színház első fénykora.</a:t>
            </a:r>
          </a:p>
          <a:p>
            <a:r>
              <a:rPr lang="hu-HU" dirty="0" err="1" smtClean="0"/>
              <a:t>-Elismert</a:t>
            </a:r>
            <a:r>
              <a:rPr lang="hu-HU" dirty="0" smtClean="0"/>
              <a:t> </a:t>
            </a:r>
            <a:r>
              <a:rPr lang="hu-HU" dirty="0" smtClean="0"/>
              <a:t>és híres rendező.</a:t>
            </a:r>
          </a:p>
          <a:p>
            <a:r>
              <a:rPr lang="hu-HU" dirty="0" err="1" smtClean="0"/>
              <a:t>-Pedagógiai</a:t>
            </a:r>
            <a:r>
              <a:rPr lang="hu-HU" dirty="0" smtClean="0"/>
              <a:t> </a:t>
            </a:r>
            <a:r>
              <a:rPr lang="hu-HU" dirty="0" smtClean="0"/>
              <a:t>munkássága igen jelentős.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0469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7019"/>
            <a:ext cx="2736304" cy="30447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8557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Petőfi Társaság alapítótagja</a:t>
            </a:r>
            <a:endParaRPr lang="hu-HU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7504" y="501317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Petőfi Társaság (1876–1944) a Petőfi-kultusz terjesztése és a magyar szépirodalom nemzeti szellemben való művelése céljából alapított egyesület.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47964"/>
            <a:ext cx="2504299" cy="307177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252527" y="64769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Kisfaludy Társaság tagja</a:t>
            </a:r>
            <a:endParaRPr lang="hu-HU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11981" y="4806076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Kisfaludy Társaság (korabeli helyesírással Kisfaludy-Társaság) Kisfaludy Károly barátai és írótársai által 1836-ban Pesten alapított társaság, amelynek célja kezdetben a költő összes művének kiadása és emlékművének felállítása </a:t>
            </a:r>
            <a:r>
              <a:rPr lang="hu-HU" dirty="0" smtClean="0"/>
              <a:t>volt.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8439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11081" y="332656"/>
            <a:ext cx="48245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iskolai színésznevelés első harminc évét a Nemzeti Színház kiemelkedő jelentőségű rendezőjének és igazgatójának, Paulay Edének a munkássága fémjelezte.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Paulay </a:t>
            </a:r>
            <a:r>
              <a:rPr lang="hu-HU" dirty="0"/>
              <a:t>a Tanoda megalapításától 1894-ben bekövetkezett haláláig tevékenykedett a színi iskolában: kezdetben titkár, majd </a:t>
            </a:r>
            <a:r>
              <a:rPr lang="hu-HU" dirty="0">
                <a:latin typeface="Arial Black" panose="020B0A04020102020204" pitchFamily="34" charset="0"/>
              </a:rPr>
              <a:t>tanár, aligazgató és főigazgató </a:t>
            </a:r>
            <a:r>
              <a:rPr lang="hu-HU" dirty="0"/>
              <a:t>volt.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Tanoda végzettjeinek nagy százalékát a Nemzetibe szerződtette, tehát nevelő munkáját itt is folytatta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Ő viszi először színpadra 1883</a:t>
            </a:r>
            <a:r>
              <a:rPr lang="hu-HU" dirty="0"/>
              <a:t>. szeptember </a:t>
            </a:r>
            <a:r>
              <a:rPr lang="hu-HU" dirty="0" smtClean="0"/>
              <a:t>21-én  Madách</a:t>
            </a:r>
            <a:r>
              <a:rPr lang="hu-HU" dirty="0"/>
              <a:t>: "Az ember tragédiája" című </a:t>
            </a:r>
            <a:r>
              <a:rPr lang="hu-HU" dirty="0" smtClean="0"/>
              <a:t>színművét.</a:t>
            </a:r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1884 –</a:t>
            </a:r>
            <a:r>
              <a:rPr lang="hu-HU" dirty="0" err="1" smtClean="0"/>
              <a:t>ben</a:t>
            </a:r>
            <a:r>
              <a:rPr lang="hu-HU" dirty="0" smtClean="0"/>
              <a:t> feleségül </a:t>
            </a:r>
            <a:r>
              <a:rPr lang="hu-HU" dirty="0"/>
              <a:t>veszi Adorján Berta </a:t>
            </a:r>
            <a:r>
              <a:rPr lang="hu-HU" dirty="0" smtClean="0"/>
              <a:t>kolleganőjét. Egy gyermekük született, Paulay </a:t>
            </a:r>
            <a:r>
              <a:rPr lang="hu-HU" dirty="0"/>
              <a:t>Erzsi (1886-1959</a:t>
            </a:r>
            <a:r>
              <a:rPr lang="hu-HU" dirty="0" smtClean="0"/>
              <a:t>), aki színésznő volt.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3" y="1785391"/>
            <a:ext cx="2999768" cy="435680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89101" y="3326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A Színművészeti Akadémia első igazgatója 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873177" y="6226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Paulay lánya, Erzsi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93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620688"/>
            <a:ext cx="52565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Vörösmarty </a:t>
            </a:r>
            <a:r>
              <a:rPr lang="hu-HU" sz="2800" dirty="0" smtClean="0"/>
              <a:t>Mihály: </a:t>
            </a:r>
            <a:endParaRPr lang="hu-HU" sz="2800" dirty="0" smtClean="0"/>
          </a:p>
          <a:p>
            <a:pPr algn="ctr"/>
            <a:r>
              <a:rPr lang="hu-HU" sz="2800" dirty="0" smtClean="0"/>
              <a:t>Csongor </a:t>
            </a:r>
            <a:r>
              <a:rPr lang="hu-HU" sz="2800" dirty="0" smtClean="0"/>
              <a:t>és </a:t>
            </a:r>
            <a:r>
              <a:rPr lang="hu-HU" sz="2800" dirty="0" smtClean="0"/>
              <a:t>Tünde</a:t>
            </a:r>
          </a:p>
          <a:p>
            <a:pPr algn="ctr"/>
            <a:r>
              <a:rPr lang="hu-HU" sz="2400" dirty="0" smtClean="0"/>
              <a:t> </a:t>
            </a:r>
            <a:r>
              <a:rPr lang="hu-HU" b="1" dirty="0" smtClean="0"/>
              <a:t>keletkezéstörténet </a:t>
            </a:r>
            <a:endParaRPr lang="hu-HU" b="1" dirty="0" smtClean="0"/>
          </a:p>
          <a:p>
            <a:endParaRPr lang="hu-HU" dirty="0" smtClean="0"/>
          </a:p>
          <a:p>
            <a:r>
              <a:rPr lang="hu-HU" dirty="0" smtClean="0"/>
              <a:t>Vörösmarty </a:t>
            </a:r>
            <a:r>
              <a:rPr lang="hu-HU" dirty="0" smtClean="0"/>
              <a:t>legköltőibb drámáját  Gergei Albert XVI századi </a:t>
            </a:r>
            <a:r>
              <a:rPr lang="hu-HU" dirty="0" smtClean="0"/>
              <a:t>széphistóriája (</a:t>
            </a:r>
            <a:r>
              <a:rPr lang="hu-HU" dirty="0" smtClean="0"/>
              <a:t>Árgius </a:t>
            </a:r>
            <a:r>
              <a:rPr lang="hu-HU" dirty="0" smtClean="0"/>
              <a:t>története) és </a:t>
            </a:r>
            <a:r>
              <a:rPr lang="hu-HU" dirty="0" smtClean="0"/>
              <a:t>a magyar népmesék világa ihlette.</a:t>
            </a:r>
          </a:p>
          <a:p>
            <a:r>
              <a:rPr lang="hu-HU" dirty="0" smtClean="0"/>
              <a:t>1827-től 1830-ig írta a Csongor és Tündét, ami a magyar romantika egyik csúcsművévé vált.</a:t>
            </a:r>
          </a:p>
          <a:p>
            <a:r>
              <a:rPr lang="hu-HU" dirty="0" smtClean="0"/>
              <a:t>1827 tavaszán Kiskeszire utazott, és ott megírta, első fogalmazásban,  az  I-IV. felvonást. A mű folytatása félbeszakadt. 1830-ig nem gondolt folytatásra vagy </a:t>
            </a:r>
            <a:r>
              <a:rPr lang="hu-HU" dirty="0" smtClean="0"/>
              <a:t>befejezésre. </a:t>
            </a:r>
            <a:r>
              <a:rPr lang="hu-HU" dirty="0" smtClean="0"/>
              <a:t>A munka befejezésére szintén csak közvetett bizonyítékaink vannak térben és időben. 1830</a:t>
            </a:r>
            <a:r>
              <a:rPr lang="hu-HU" dirty="0" smtClean="0"/>
              <a:t>. szeptember </a:t>
            </a:r>
            <a:r>
              <a:rPr lang="hu-HU" dirty="0" smtClean="0"/>
              <a:t>22-én a Pesten megjelenő Hazai s Külföldi Tudósításokban Vörösmarty közreadja a </a:t>
            </a:r>
            <a:r>
              <a:rPr lang="hu-HU" b="1" i="1" dirty="0" smtClean="0"/>
              <a:t>Csongor és Tünde előfizetés</a:t>
            </a:r>
            <a:r>
              <a:rPr lang="hu-HU" dirty="0" smtClean="0"/>
              <a:t>i felhívását.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2443" y="1454383"/>
            <a:ext cx="4441276" cy="34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2790" y="1772816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 évvel Vörösmarty halála után, </a:t>
            </a:r>
            <a:r>
              <a:rPr lang="hu-HU" dirty="0" smtClean="0"/>
              <a:t>1866 </a:t>
            </a:r>
            <a:r>
              <a:rPr lang="hu-HU" dirty="0" err="1" smtClean="0"/>
              <a:t>-ban</a:t>
            </a:r>
            <a:r>
              <a:rPr lang="hu-HU" dirty="0" smtClean="0"/>
              <a:t> </a:t>
            </a:r>
            <a:r>
              <a:rPr lang="hu-HU" dirty="0" smtClean="0"/>
              <a:t>, a Színi Tanoda első tanévének végén Egressy Gábor </a:t>
            </a:r>
            <a:r>
              <a:rPr lang="hu-HU" dirty="0" smtClean="0"/>
              <a:t>színész-tanár, egykori </a:t>
            </a:r>
            <a:r>
              <a:rPr lang="hu-HU" dirty="0" smtClean="0"/>
              <a:t>jó </a:t>
            </a:r>
            <a:r>
              <a:rPr lang="hu-HU" dirty="0" smtClean="0"/>
              <a:t>barát, részleteket </a:t>
            </a:r>
            <a:r>
              <a:rPr lang="hu-HU" dirty="0" smtClean="0"/>
              <a:t>mutatott meg a drámából.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Teljes mű hivatalos előadásban először a Nemzeti Színházban szólalt meg, 1879 </a:t>
            </a:r>
            <a:r>
              <a:rPr lang="hu-HU" dirty="0" smtClean="0"/>
              <a:t>. </a:t>
            </a:r>
            <a:r>
              <a:rPr lang="hu-HU" dirty="0" smtClean="0"/>
              <a:t>december </a:t>
            </a:r>
            <a:r>
              <a:rPr lang="hu-HU" dirty="0" smtClean="0"/>
              <a:t>elsején,Vörösmarty születésnapján. </a:t>
            </a:r>
          </a:p>
          <a:p>
            <a:r>
              <a:rPr lang="hu-HU" dirty="0" smtClean="0"/>
              <a:t>Az </a:t>
            </a:r>
            <a:r>
              <a:rPr lang="hu-HU" dirty="0" smtClean="0"/>
              <a:t>ősbemutató Paulay Edének köszönhetően jött létre.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3" y="1268760"/>
            <a:ext cx="5128430" cy="50405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86468" y="4046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Az ősbemutató plakátja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6504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352" y="4215571"/>
            <a:ext cx="2833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Csongor szerepében Nagy Imrét (1849-1893)  láthatták a nézők.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395681"/>
            <a:ext cx="2238375" cy="34385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9919" y="845837"/>
            <a:ext cx="3672408" cy="235801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87116" y="4077072"/>
            <a:ext cx="218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Tündét Márkus Emília (1860-1949)</a:t>
            </a:r>
          </a:p>
          <a:p>
            <a:r>
              <a:rPr lang="hu-HU" dirty="0" smtClean="0"/>
              <a:t>személyében láthatták.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83361" y="188639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színpadi előadás nagy népszerűségek örvendett, később külföldön is több helyen játszották. Német és japán nyelvre is lefordították a drámát.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91475" y="3834206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Mirigy: K. </a:t>
            </a:r>
            <a:r>
              <a:rPr lang="hu-HU" dirty="0" err="1" smtClean="0"/>
              <a:t>Jászay</a:t>
            </a:r>
            <a:r>
              <a:rPr lang="hu-HU" dirty="0" smtClean="0"/>
              <a:t> Mari</a:t>
            </a:r>
          </a:p>
          <a:p>
            <a:r>
              <a:rPr lang="hu-HU" dirty="0" smtClean="0"/>
              <a:t>Ilma: Molnárné</a:t>
            </a:r>
          </a:p>
          <a:p>
            <a:r>
              <a:rPr lang="hu-HU" dirty="0" smtClean="0"/>
              <a:t>Ledér: </a:t>
            </a:r>
            <a:r>
              <a:rPr lang="hu-HU" dirty="0" err="1" smtClean="0"/>
              <a:t>Helvey</a:t>
            </a:r>
            <a:r>
              <a:rPr lang="hu-HU" dirty="0" smtClean="0"/>
              <a:t> Laura </a:t>
            </a:r>
          </a:p>
          <a:p>
            <a:r>
              <a:rPr lang="hu-HU" dirty="0" smtClean="0"/>
              <a:t>Balga: Vízvári</a:t>
            </a:r>
          </a:p>
          <a:p>
            <a:r>
              <a:rPr lang="hu-HU" dirty="0" smtClean="0"/>
              <a:t>Kalmár: </a:t>
            </a:r>
            <a:r>
              <a:rPr lang="hu-HU" dirty="0" err="1" smtClean="0"/>
              <a:t>Ujházi</a:t>
            </a:r>
            <a:endParaRPr lang="hu-HU" dirty="0" smtClean="0"/>
          </a:p>
          <a:p>
            <a:r>
              <a:rPr lang="hu-HU" dirty="0" smtClean="0"/>
              <a:t>Fejedelem: Kovács</a:t>
            </a:r>
          </a:p>
          <a:p>
            <a:r>
              <a:rPr lang="hu-HU" dirty="0" smtClean="0"/>
              <a:t>Tudós: Bercsényi</a:t>
            </a:r>
          </a:p>
          <a:p>
            <a:r>
              <a:rPr lang="hu-HU" dirty="0" err="1" smtClean="0"/>
              <a:t>Kurrah</a:t>
            </a:r>
            <a:r>
              <a:rPr lang="hu-HU" dirty="0" smtClean="0"/>
              <a:t>: Sántha</a:t>
            </a:r>
          </a:p>
          <a:p>
            <a:r>
              <a:rPr lang="hu-HU" dirty="0" err="1" smtClean="0"/>
              <a:t>Berreh</a:t>
            </a:r>
            <a:r>
              <a:rPr lang="hu-HU" dirty="0" smtClean="0"/>
              <a:t>: </a:t>
            </a:r>
            <a:r>
              <a:rPr lang="hu-HU" dirty="0" err="1" smtClean="0"/>
              <a:t>Kőrösmezei</a:t>
            </a:r>
            <a:endParaRPr lang="hu-HU" dirty="0" smtClean="0"/>
          </a:p>
          <a:p>
            <a:r>
              <a:rPr lang="hu-HU" dirty="0" smtClean="0"/>
              <a:t>Duzzog: Faludi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39345" y="2420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előadás zenéjét</a:t>
            </a:r>
          </a:p>
          <a:p>
            <a:pPr algn="ctr"/>
            <a:r>
              <a:rPr lang="hu-HU" dirty="0" smtClean="0"/>
              <a:t> Erkel Gyula szerezte.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106620" y="3464874"/>
            <a:ext cx="274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szereposztások: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432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400550" cy="34766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6263" cy="1054250"/>
          </a:xfrm>
        </p:spPr>
        <p:txBody>
          <a:bodyPr/>
          <a:lstStyle/>
          <a:p>
            <a:r>
              <a:rPr lang="hu-HU" sz="4400" dirty="0" smtClean="0">
                <a:solidFill>
                  <a:schemeClr val="tx1"/>
                </a:solidFill>
                <a:latin typeface="Centaur" panose="02030504050205020304" pitchFamily="18" charset="0"/>
              </a:rPr>
              <a:t>A Nemzeti Színház épülete</a:t>
            </a:r>
            <a:endParaRPr lang="hu-HU" sz="4400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587727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Zitterbarth-féle</a:t>
            </a:r>
            <a:r>
              <a:rPr lang="hu-HU" dirty="0" smtClean="0"/>
              <a:t> színház az 1875-ben történt </a:t>
            </a:r>
            <a:r>
              <a:rPr lang="hu-HU" dirty="0" err="1" smtClean="0"/>
              <a:t>Skaliczky-féle</a:t>
            </a:r>
            <a:r>
              <a:rPr lang="hu-HU" dirty="0" smtClean="0"/>
              <a:t> átalakítás után. Maga a színház megmaradt, csak a külső képe változott meg. Előcsarnokot, két bérházat és díszlettárat építettek hozzá.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53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Egyéni 1. sém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52009"/>
      </a:accent5>
      <a:accent6>
        <a:srgbClr val="972411"/>
      </a:accent6>
      <a:hlink>
        <a:srgbClr val="CC9900"/>
      </a:hlink>
      <a:folHlink>
        <a:srgbClr val="800000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201</TotalTime>
  <Words>544</Words>
  <Application>Microsoft Office PowerPoint</Application>
  <PresentationFormat>Diavetítés a képernyőre (4:3 oldalarány)</PresentationFormat>
  <Paragraphs>62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Kemény kötés</vt:lpstr>
      <vt:lpstr>Csongor és Tünde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Nemzeti Színház épülete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diak</dc:creator>
  <cp:lastModifiedBy>diak</cp:lastModifiedBy>
  <cp:revision>19</cp:revision>
  <dcterms:created xsi:type="dcterms:W3CDTF">2016-03-16T18:27:08Z</dcterms:created>
  <dcterms:modified xsi:type="dcterms:W3CDTF">2016-03-20T16:47:38Z</dcterms:modified>
</cp:coreProperties>
</file>